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62" r:id="rId4"/>
    <p:sldId id="261" r:id="rId5"/>
    <p:sldId id="263" r:id="rId6"/>
    <p:sldId id="275" r:id="rId7"/>
    <p:sldId id="260" r:id="rId8"/>
    <p:sldId id="264" r:id="rId9"/>
    <p:sldId id="274" r:id="rId10"/>
    <p:sldId id="265" r:id="rId11"/>
    <p:sldId id="257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00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3401" autoAdjust="0"/>
  </p:normalViewPr>
  <p:slideViewPr>
    <p:cSldViewPr>
      <p:cViewPr varScale="1">
        <p:scale>
          <a:sx n="81" d="100"/>
          <a:sy n="81" d="100"/>
        </p:scale>
        <p:origin x="153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accent4_1" csCatId="accent4" phldr="1"/>
      <dgm:spPr/>
      <dgm:t>
        <a:bodyPr rtlCol="0"/>
        <a:lstStyle/>
        <a:p>
          <a:pPr rtl="0"/>
          <a:endParaRPr lang="en-US"/>
        </a:p>
      </dgm:t>
    </dgm:pt>
    <dgm:pt modelId="{170C0135-3A94-4623-AA81-735573228628}">
      <dgm:prSet phldrT="[Text]"/>
      <dgm:spPr/>
      <dgm:t>
        <a:bodyPr rtlCol="0"/>
        <a:lstStyle/>
        <a:p>
          <a:pPr rtl="0"/>
          <a:r>
            <a:rPr lang="it-IT" b="1" noProof="0" dirty="0" err="1"/>
            <a:t>Executable</a:t>
          </a:r>
          <a:endParaRPr lang="it-IT" b="1" noProof="0" dirty="0"/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7EDBC624-DFE3-497D-829C-08721ACED330}" type="parTrans" cxnId="{22A430BA-B6E0-4052-AE0E-A81596E2528E}">
      <dgm:prSet/>
      <dgm:spPr/>
      <dgm:t>
        <a:bodyPr rtlCol="0"/>
        <a:lstStyle/>
        <a:p>
          <a:pPr rtl="0"/>
          <a:endParaRPr lang="en-US"/>
        </a:p>
      </dgm:t>
    </dgm:pt>
    <dgm:pt modelId="{D38474F5-0992-4D39-B19C-1F963AEBACD2}" type="sibTrans" cxnId="{22A430BA-B6E0-4052-AE0E-A81596E2528E}">
      <dgm:prSet/>
      <dgm:spPr/>
      <dgm:t>
        <a:bodyPr rtlCol="0"/>
        <a:lstStyle/>
        <a:p>
          <a:pPr rtl="0"/>
          <a:endParaRPr lang="en-US"/>
        </a:p>
      </dgm:t>
    </dgm:pt>
    <dgm:pt modelId="{B8E35523-DEC4-40C5-AD71-C446E3CF02A7}">
      <dgm:prSet phldrT="[Text]"/>
      <dgm:spPr/>
      <dgm:t>
        <a:bodyPr rtlCol="0"/>
        <a:lstStyle/>
        <a:p>
          <a:pPr rtl="0"/>
          <a:r>
            <a:rPr lang="it-IT" noProof="0" dirty="0"/>
            <a:t>Resource </a:t>
          </a:r>
          <a:r>
            <a:rPr lang="it-IT" noProof="0" dirty="0" err="1"/>
            <a:t>Utils</a:t>
          </a:r>
          <a:endParaRPr lang="it-IT" noProof="0" dirty="0"/>
        </a:p>
      </dgm:t>
      <dgm:extLst>
        <a:ext uri="{E40237B7-FDA0-4F09-8148-C483321AD2D9}">
          <dgm14:cNvPr xmlns:dgm14="http://schemas.microsoft.com/office/drawing/2010/diagram" id="0" name="" title="Task 1"/>
        </a:ext>
      </dgm:extLst>
    </dgm:pt>
    <dgm:pt modelId="{E38275A8-6585-473D-8CD2-46E571691CE8}" type="parTrans" cxnId="{74BF261D-E0A3-43A7-83EB-85FEEF0798DA}">
      <dgm:prSet/>
      <dgm:spPr/>
      <dgm:t>
        <a:bodyPr rtlCol="0"/>
        <a:lstStyle/>
        <a:p>
          <a:pPr rtl="0"/>
          <a:endParaRPr lang="en-US"/>
        </a:p>
      </dgm:t>
    </dgm:pt>
    <dgm:pt modelId="{2EEF7558-FF6A-4D97-B16B-E787F09F42D0}" type="sibTrans" cxnId="{74BF261D-E0A3-43A7-83EB-85FEEF0798DA}">
      <dgm:prSet/>
      <dgm:spPr/>
      <dgm:t>
        <a:bodyPr rtlCol="0"/>
        <a:lstStyle/>
        <a:p>
          <a:pPr rtl="0"/>
          <a:endParaRPr lang="it-IT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2551E4CB-EB09-450C-9132-37387398D945}">
      <dgm:prSet phldrT="[Text]"/>
      <dgm:spPr/>
      <dgm:t>
        <a:bodyPr rtlCol="0"/>
        <a:lstStyle/>
        <a:p>
          <a:pPr rtl="0"/>
          <a:r>
            <a:rPr lang="it-IT" noProof="0" dirty="0" err="1"/>
            <a:t>Tweet</a:t>
          </a:r>
          <a:r>
            <a:rPr lang="it-IT" noProof="0" dirty="0"/>
            <a:t> List</a:t>
          </a:r>
          <a:r>
            <a:rPr lang="it-IT" baseline="0" noProof="0" dirty="0"/>
            <a:t> </a:t>
          </a:r>
          <a:r>
            <a:rPr lang="it-IT" baseline="0" noProof="0" dirty="0" err="1"/>
            <a:t>Utils</a:t>
          </a:r>
          <a:endParaRPr lang="it-IT" noProof="0" dirty="0"/>
        </a:p>
      </dgm:t>
      <dgm:extLst>
        <a:ext uri="{E40237B7-FDA0-4F09-8148-C483321AD2D9}">
          <dgm14:cNvPr xmlns:dgm14="http://schemas.microsoft.com/office/drawing/2010/diagram" id="0" name="" title="Task 2"/>
        </a:ext>
      </dgm:extLst>
    </dgm:pt>
    <dgm:pt modelId="{FDDC1A66-5C2F-4161-9EE0-50E6AE6B3566}" type="parTrans" cxnId="{1C13D7DA-244F-475B-A626-FFEF1E3983D1}">
      <dgm:prSet/>
      <dgm:spPr/>
      <dgm:t>
        <a:bodyPr rtlCol="0"/>
        <a:lstStyle/>
        <a:p>
          <a:pPr rtl="0"/>
          <a:endParaRPr lang="en-US"/>
        </a:p>
      </dgm:t>
    </dgm:pt>
    <dgm:pt modelId="{B47B7453-52D0-4E8E-A0EE-5E0C42B9531D}" type="sibTrans" cxnId="{1C13D7DA-244F-475B-A626-FFEF1E3983D1}">
      <dgm:prSet/>
      <dgm:spPr/>
      <dgm:t>
        <a:bodyPr rtlCol="0"/>
        <a:lstStyle/>
        <a:p>
          <a:pPr rtl="0"/>
          <a:endParaRPr lang="it-IT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7FC35C8-C6CB-4C82-BE0F-B92E4ECAE64D}">
      <dgm:prSet phldrT="[Text]"/>
      <dgm:spPr/>
      <dgm:t>
        <a:bodyPr rtlCol="0"/>
        <a:lstStyle/>
        <a:p>
          <a:pPr rtl="0"/>
          <a:r>
            <a:rPr lang="it-IT" noProof="0" dirty="0" err="1"/>
            <a:t>Map</a:t>
          </a:r>
          <a:r>
            <a:rPr lang="it-IT" noProof="0" dirty="0"/>
            <a:t> </a:t>
          </a:r>
          <a:r>
            <a:rPr lang="it-IT" noProof="0" dirty="0" err="1"/>
            <a:t>Utils</a:t>
          </a:r>
          <a:endParaRPr lang="it-IT" noProof="0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DCE6D27B-E846-4331-8F79-CDC1E8DDD09A}" type="parTrans" cxnId="{B410F203-BF34-4790-B774-CBB246AFFDF3}">
      <dgm:prSet/>
      <dgm:spPr/>
      <dgm:t>
        <a:bodyPr rtlCol="0"/>
        <a:lstStyle/>
        <a:p>
          <a:pPr rtl="0"/>
          <a:endParaRPr lang="en-US"/>
        </a:p>
      </dgm:t>
    </dgm:pt>
    <dgm:pt modelId="{E3DD98F3-578A-483D-B82A-920BD328FE4E}" type="sibTrans" cxnId="{B410F203-BF34-4790-B774-CBB246AFFDF3}">
      <dgm:prSet/>
      <dgm:spPr/>
      <dgm:t>
        <a:bodyPr rtlCol="0"/>
        <a:lstStyle/>
        <a:p>
          <a:pPr rtl="0"/>
          <a:endParaRPr lang="it-IT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B726AA4D-BA3B-44DC-B537-5CB9DEE3DE27}">
      <dgm:prSet phldrT="[Text]"/>
      <dgm:spPr/>
      <dgm:t>
        <a:bodyPr rtlCol="0"/>
        <a:lstStyle/>
        <a:p>
          <a:pPr rtl="0"/>
          <a:r>
            <a:rPr lang="it-IT" noProof="0" dirty="0"/>
            <a:t>Cloud </a:t>
          </a:r>
          <a:r>
            <a:rPr lang="it-IT" noProof="0" dirty="0" err="1"/>
            <a:t>Utils</a:t>
          </a:r>
          <a:endParaRPr lang="it-IT" noProof="0" dirty="0"/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F4100BB1-43D7-4A20-89AD-7B4550BA6CD9}" type="parTrans" cxnId="{3C506EC8-92BF-4083-811E-709664AC6CF8}">
      <dgm:prSet/>
      <dgm:spPr/>
      <dgm:t>
        <a:bodyPr/>
        <a:lstStyle/>
        <a:p>
          <a:endParaRPr lang="it-IT"/>
        </a:p>
      </dgm:t>
    </dgm:pt>
    <dgm:pt modelId="{47A392C9-BDE5-4483-8D02-BD76F3BA05AB}" type="sibTrans" cxnId="{3C506EC8-92BF-4083-811E-709664AC6CF8}">
      <dgm:prSet/>
      <dgm:spPr/>
      <dgm:t>
        <a:bodyPr/>
        <a:lstStyle/>
        <a:p>
          <a:endParaRPr lang="it-IT"/>
        </a:p>
      </dgm:t>
    </dgm:pt>
    <dgm:pt modelId="{4A298C26-792C-4944-86DE-9A257B02D614}">
      <dgm:prSet phldrT="[Text]"/>
      <dgm:spPr/>
      <dgm:t>
        <a:bodyPr rtlCol="0"/>
        <a:lstStyle/>
        <a:p>
          <a:pPr rtl="0"/>
          <a:r>
            <a:rPr lang="it-IT" noProof="0" dirty="0"/>
            <a:t>DB </a:t>
          </a:r>
          <a:r>
            <a:rPr lang="it-IT" noProof="0" dirty="0" err="1"/>
            <a:t>Utils</a:t>
          </a:r>
          <a:r>
            <a:rPr lang="it-IT" noProof="0" dirty="0"/>
            <a:t> (</a:t>
          </a:r>
          <a:r>
            <a:rPr lang="it-IT" noProof="0" dirty="0" err="1"/>
            <a:t>Mongo</a:t>
          </a:r>
          <a:r>
            <a:rPr lang="it-IT" noProof="0" dirty="0"/>
            <a:t>, MySQL, Oracle)</a:t>
          </a:r>
        </a:p>
      </dgm:t>
      <dgm:extLst>
        <a:ext uri="{E40237B7-FDA0-4F09-8148-C483321AD2D9}">
          <dgm14:cNvPr xmlns:dgm14="http://schemas.microsoft.com/office/drawing/2010/diagram" id="0" name="" title="Task 3"/>
        </a:ext>
      </dgm:extLst>
    </dgm:pt>
    <dgm:pt modelId="{083FEA49-1334-4115-BC2D-50C64A7F8A95}" type="parTrans" cxnId="{8CA421B2-55A4-4E4D-A423-7C08CBF54C76}">
      <dgm:prSet/>
      <dgm:spPr/>
      <dgm:t>
        <a:bodyPr/>
        <a:lstStyle/>
        <a:p>
          <a:endParaRPr lang="it-IT"/>
        </a:p>
      </dgm:t>
    </dgm:pt>
    <dgm:pt modelId="{E1FC9C91-C09D-41B0-A177-CC433CCBBD2A}" type="sibTrans" cxnId="{8CA421B2-55A4-4E4D-A423-7C08CBF54C76}">
      <dgm:prSet/>
      <dgm:spPr/>
      <dgm:t>
        <a:bodyPr/>
        <a:lstStyle/>
        <a:p>
          <a:endParaRPr lang="it-IT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98F6F3C-42F1-48FA-9425-25042679391F}" type="pres">
      <dgm:prSet presAssocID="{170C0135-3A94-4623-AA81-735573228628}" presName="centerShape" presStyleLbl="node0" presStyleIdx="0" presStyleCnt="1"/>
      <dgm:spPr/>
    </dgm:pt>
    <dgm:pt modelId="{5E4B35E6-EA27-424E-89EC-46D0A40F2772}" type="pres">
      <dgm:prSet presAssocID="{B8E35523-DEC4-40C5-AD71-C446E3CF02A7}" presName="node" presStyleLbl="node1" presStyleIdx="0" presStyleCnt="5">
        <dgm:presLayoutVars>
          <dgm:bulletEnabled val="1"/>
        </dgm:presLayoutVars>
      </dgm:prSet>
      <dgm:spPr/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5"/>
      <dgm:spPr/>
    </dgm:pt>
    <dgm:pt modelId="{8FAC1D8D-CE9C-45FC-86D2-26F007C6DD34}" type="pres">
      <dgm:prSet presAssocID="{2551E4CB-EB09-450C-9132-37387398D945}" presName="node" presStyleLbl="node1" presStyleIdx="1" presStyleCnt="5">
        <dgm:presLayoutVars>
          <dgm:bulletEnabled val="1"/>
        </dgm:presLayoutVars>
      </dgm:prSet>
      <dgm:spPr/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5"/>
      <dgm:spPr/>
    </dgm:pt>
    <dgm:pt modelId="{5D851138-FE51-4A19-A149-11A0DEA29AF5}" type="pres">
      <dgm:prSet presAssocID="{57FC35C8-C6CB-4C82-BE0F-B92E4ECAE64D}" presName="node" presStyleLbl="node1" presStyleIdx="2" presStyleCnt="5">
        <dgm:presLayoutVars>
          <dgm:bulletEnabled val="1"/>
        </dgm:presLayoutVars>
      </dgm:prSet>
      <dgm:spPr/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5"/>
      <dgm:spPr/>
    </dgm:pt>
    <dgm:pt modelId="{33673952-53E0-478E-A0CD-174379E959FD}" type="pres">
      <dgm:prSet presAssocID="{B726AA4D-BA3B-44DC-B537-5CB9DEE3DE27}" presName="node" presStyleLbl="node1" presStyleIdx="3" presStyleCnt="5">
        <dgm:presLayoutVars>
          <dgm:bulletEnabled val="1"/>
        </dgm:presLayoutVars>
      </dgm:prSet>
      <dgm:spPr/>
    </dgm:pt>
    <dgm:pt modelId="{ACC9279B-19F7-4922-B60C-4F13F3E68470}" type="pres">
      <dgm:prSet presAssocID="{B726AA4D-BA3B-44DC-B537-5CB9DEE3DE27}" presName="dummy" presStyleCnt="0"/>
      <dgm:spPr/>
    </dgm:pt>
    <dgm:pt modelId="{41B06ED5-D9E5-483F-BA8B-FA411212CC75}" type="pres">
      <dgm:prSet presAssocID="{47A392C9-BDE5-4483-8D02-BD76F3BA05AB}" presName="sibTrans" presStyleLbl="sibTrans2D1" presStyleIdx="3" presStyleCnt="5"/>
      <dgm:spPr/>
    </dgm:pt>
    <dgm:pt modelId="{D5701C68-F03C-4436-9486-774A9D90BCEF}" type="pres">
      <dgm:prSet presAssocID="{4A298C26-792C-4944-86DE-9A257B02D614}" presName="node" presStyleLbl="node1" presStyleIdx="4" presStyleCnt="5">
        <dgm:presLayoutVars>
          <dgm:bulletEnabled val="1"/>
        </dgm:presLayoutVars>
      </dgm:prSet>
      <dgm:spPr/>
    </dgm:pt>
    <dgm:pt modelId="{62A094D0-9574-4C55-B8EF-9EBCD1751F26}" type="pres">
      <dgm:prSet presAssocID="{4A298C26-792C-4944-86DE-9A257B02D614}" presName="dummy" presStyleCnt="0"/>
      <dgm:spPr/>
    </dgm:pt>
    <dgm:pt modelId="{03EC45A3-0EFE-4418-B306-40529837161C}" type="pres">
      <dgm:prSet presAssocID="{E1FC9C91-C09D-41B0-A177-CC433CCBBD2A}" presName="sibTrans" presStyleLbl="sibTrans2D1" presStyleIdx="4" presStyleCnt="5"/>
      <dgm:spPr/>
    </dgm:pt>
  </dgm:ptLst>
  <dgm:cxnLst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478DB541-6A96-4686-801F-77D15DC2351F}" type="presOf" srcId="{47A392C9-BDE5-4483-8D02-BD76F3BA05AB}" destId="{41B06ED5-D9E5-483F-BA8B-FA411212CC75}" srcOrd="0" destOrd="0" presId="urn:microsoft.com/office/officeart/2005/8/layout/radial6"/>
    <dgm:cxn modelId="{16935762-39D8-42C1-95A6-88B3D86A75C3}" type="presOf" srcId="{4A298C26-792C-4944-86DE-9A257B02D614}" destId="{D5701C68-F03C-4436-9486-774A9D90BCEF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8E188685-AC5A-4FFD-A4FA-9ACD90260752}" type="presOf" srcId="{B726AA4D-BA3B-44DC-B537-5CB9DEE3DE27}" destId="{33673952-53E0-478E-A0CD-174379E959FD}" srcOrd="0" destOrd="0" presId="urn:microsoft.com/office/officeart/2005/8/layout/radial6"/>
    <dgm:cxn modelId="{8CA421B2-55A4-4E4D-A423-7C08CBF54C76}" srcId="{170C0135-3A94-4623-AA81-735573228628}" destId="{4A298C26-792C-4944-86DE-9A257B02D614}" srcOrd="4" destOrd="0" parTransId="{083FEA49-1334-4115-BC2D-50C64A7F8A95}" sibTransId="{E1FC9C91-C09D-41B0-A177-CC433CCBBD2A}"/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3C506EC8-92BF-4083-811E-709664AC6CF8}" srcId="{170C0135-3A94-4623-AA81-735573228628}" destId="{B726AA4D-BA3B-44DC-B537-5CB9DEE3DE27}" srcOrd="3" destOrd="0" parTransId="{F4100BB1-43D7-4A20-89AD-7B4550BA6CD9}" sibTransId="{47A392C9-BDE5-4483-8D02-BD76F3BA05AB}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BBB3C2DB-ABBF-4FAA-8C19-02EA117190AE}" type="presOf" srcId="{E1FC9C91-C09D-41B0-A177-CC433CCBBD2A}" destId="{03EC45A3-0EFE-4418-B306-40529837161C}" srcOrd="0" destOrd="0" presId="urn:microsoft.com/office/officeart/2005/8/layout/radial6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  <dgm:cxn modelId="{AA0D0417-0BAE-48DE-B2E8-538186BB657C}" type="presParOf" srcId="{061D020E-2B5D-4C0D-9DFD-684837CC0BCE}" destId="{33673952-53E0-478E-A0CD-174379E959FD}" srcOrd="10" destOrd="0" presId="urn:microsoft.com/office/officeart/2005/8/layout/radial6"/>
    <dgm:cxn modelId="{02BD861B-0BA6-48E6-BC8D-C90F9957E357}" type="presParOf" srcId="{061D020E-2B5D-4C0D-9DFD-684837CC0BCE}" destId="{ACC9279B-19F7-4922-B60C-4F13F3E68470}" srcOrd="11" destOrd="0" presId="urn:microsoft.com/office/officeart/2005/8/layout/radial6"/>
    <dgm:cxn modelId="{D71BB67F-23F1-426B-8228-C12980BB62A1}" type="presParOf" srcId="{061D020E-2B5D-4C0D-9DFD-684837CC0BCE}" destId="{41B06ED5-D9E5-483F-BA8B-FA411212CC75}" srcOrd="12" destOrd="0" presId="urn:microsoft.com/office/officeart/2005/8/layout/radial6"/>
    <dgm:cxn modelId="{2DF9FE71-D9DD-4355-A821-9423B7BCBADD}" type="presParOf" srcId="{061D020E-2B5D-4C0D-9DFD-684837CC0BCE}" destId="{D5701C68-F03C-4436-9486-774A9D90BCEF}" srcOrd="13" destOrd="0" presId="urn:microsoft.com/office/officeart/2005/8/layout/radial6"/>
    <dgm:cxn modelId="{16C77F05-85A4-49B7-8E5C-613B9FC9504B}" type="presParOf" srcId="{061D020E-2B5D-4C0D-9DFD-684837CC0BCE}" destId="{62A094D0-9574-4C55-B8EF-9EBCD1751F26}" srcOrd="14" destOrd="0" presId="urn:microsoft.com/office/officeart/2005/8/layout/radial6"/>
    <dgm:cxn modelId="{351A2356-72F0-4DCD-B41A-75F3F789C9AD}" type="presParOf" srcId="{061D020E-2B5D-4C0D-9DFD-684837CC0BCE}" destId="{03EC45A3-0EFE-4418-B306-40529837161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C45A3-0EFE-4418-B306-40529837161C}">
      <dsp:nvSpPr>
        <dsp:cNvPr id="0" name=""/>
        <dsp:cNvSpPr/>
      </dsp:nvSpPr>
      <dsp:spPr>
        <a:xfrm>
          <a:off x="591194" y="738541"/>
          <a:ext cx="4685755" cy="4685755"/>
        </a:xfrm>
        <a:prstGeom prst="blockArc">
          <a:avLst>
            <a:gd name="adj1" fmla="val 11880000"/>
            <a:gd name="adj2" fmla="val 16200000"/>
            <a:gd name="adj3" fmla="val 4641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06ED5-D9E5-483F-BA8B-FA411212CC75}">
      <dsp:nvSpPr>
        <dsp:cNvPr id="0" name=""/>
        <dsp:cNvSpPr/>
      </dsp:nvSpPr>
      <dsp:spPr>
        <a:xfrm>
          <a:off x="591194" y="738541"/>
          <a:ext cx="4685755" cy="4685755"/>
        </a:xfrm>
        <a:prstGeom prst="blockArc">
          <a:avLst>
            <a:gd name="adj1" fmla="val 7560000"/>
            <a:gd name="adj2" fmla="val 11880000"/>
            <a:gd name="adj3" fmla="val 4641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CA-7E03-4A22-95EF-970E5873DB72}">
      <dsp:nvSpPr>
        <dsp:cNvPr id="0" name=""/>
        <dsp:cNvSpPr/>
      </dsp:nvSpPr>
      <dsp:spPr>
        <a:xfrm>
          <a:off x="591194" y="738541"/>
          <a:ext cx="4685755" cy="4685755"/>
        </a:xfrm>
        <a:prstGeom prst="blockArc">
          <a:avLst>
            <a:gd name="adj1" fmla="val 3240000"/>
            <a:gd name="adj2" fmla="val 7560000"/>
            <a:gd name="adj3" fmla="val 4641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591194" y="738541"/>
          <a:ext cx="4685755" cy="4685755"/>
        </a:xfrm>
        <a:prstGeom prst="blockArc">
          <a:avLst>
            <a:gd name="adj1" fmla="val 20520000"/>
            <a:gd name="adj2" fmla="val 3240000"/>
            <a:gd name="adj3" fmla="val 4641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591194" y="738541"/>
          <a:ext cx="4685755" cy="4685755"/>
        </a:xfrm>
        <a:prstGeom prst="blockArc">
          <a:avLst>
            <a:gd name="adj1" fmla="val 16200000"/>
            <a:gd name="adj2" fmla="val 20520000"/>
            <a:gd name="adj3" fmla="val 4641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855284" y="2002632"/>
          <a:ext cx="2157574" cy="21575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rtlCol="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kern="1200" noProof="0" dirty="0" err="1"/>
            <a:t>Executable</a:t>
          </a:r>
          <a:endParaRPr lang="it-IT" sz="2500" b="1" kern="1200" noProof="0" dirty="0"/>
        </a:p>
      </dsp:txBody>
      <dsp:txXfrm>
        <a:off x="2171253" y="2318601"/>
        <a:ext cx="1525636" cy="1525636"/>
      </dsp:txXfrm>
    </dsp:sp>
    <dsp:sp modelId="{5E4B35E6-EA27-424E-89EC-46D0A40F2772}">
      <dsp:nvSpPr>
        <dsp:cNvPr id="0" name=""/>
        <dsp:cNvSpPr/>
      </dsp:nvSpPr>
      <dsp:spPr>
        <a:xfrm>
          <a:off x="2178920" y="37761"/>
          <a:ext cx="1510302" cy="15103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noProof="0" dirty="0"/>
            <a:t>Resource </a:t>
          </a:r>
          <a:r>
            <a:rPr lang="it-IT" sz="1800" kern="1200" noProof="0" dirty="0" err="1"/>
            <a:t>Utils</a:t>
          </a:r>
          <a:endParaRPr lang="it-IT" sz="1800" kern="1200" noProof="0" dirty="0"/>
        </a:p>
      </dsp:txBody>
      <dsp:txXfrm>
        <a:off x="2400099" y="258940"/>
        <a:ext cx="1067944" cy="1067944"/>
      </dsp:txXfrm>
    </dsp:sp>
    <dsp:sp modelId="{8FAC1D8D-CE9C-45FC-86D2-26F007C6DD34}">
      <dsp:nvSpPr>
        <dsp:cNvPr id="0" name=""/>
        <dsp:cNvSpPr/>
      </dsp:nvSpPr>
      <dsp:spPr>
        <a:xfrm>
          <a:off x="4355420" y="1619080"/>
          <a:ext cx="1510302" cy="15103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noProof="0" dirty="0" err="1"/>
            <a:t>Tweet</a:t>
          </a:r>
          <a:r>
            <a:rPr lang="it-IT" sz="1800" kern="1200" noProof="0" dirty="0"/>
            <a:t> List</a:t>
          </a:r>
          <a:r>
            <a:rPr lang="it-IT" sz="1800" kern="1200" baseline="0" noProof="0" dirty="0"/>
            <a:t> </a:t>
          </a:r>
          <a:r>
            <a:rPr lang="it-IT" sz="1800" kern="1200" baseline="0" noProof="0" dirty="0" err="1"/>
            <a:t>Utils</a:t>
          </a:r>
          <a:endParaRPr lang="it-IT" sz="1800" kern="1200" noProof="0" dirty="0"/>
        </a:p>
      </dsp:txBody>
      <dsp:txXfrm>
        <a:off x="4576599" y="1840259"/>
        <a:ext cx="1067944" cy="1067944"/>
      </dsp:txXfrm>
    </dsp:sp>
    <dsp:sp modelId="{5D851138-FE51-4A19-A149-11A0DEA29AF5}">
      <dsp:nvSpPr>
        <dsp:cNvPr id="0" name=""/>
        <dsp:cNvSpPr/>
      </dsp:nvSpPr>
      <dsp:spPr>
        <a:xfrm>
          <a:off x="3524071" y="4177709"/>
          <a:ext cx="1510302" cy="15103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noProof="0" dirty="0" err="1"/>
            <a:t>Map</a:t>
          </a:r>
          <a:r>
            <a:rPr lang="it-IT" sz="1800" kern="1200" noProof="0" dirty="0"/>
            <a:t> </a:t>
          </a:r>
          <a:r>
            <a:rPr lang="it-IT" sz="1800" kern="1200" noProof="0" dirty="0" err="1"/>
            <a:t>Utils</a:t>
          </a:r>
          <a:endParaRPr lang="it-IT" sz="1800" kern="1200" noProof="0" dirty="0"/>
        </a:p>
      </dsp:txBody>
      <dsp:txXfrm>
        <a:off x="3745250" y="4398888"/>
        <a:ext cx="1067944" cy="1067944"/>
      </dsp:txXfrm>
    </dsp:sp>
    <dsp:sp modelId="{33673952-53E0-478E-A0CD-174379E959FD}">
      <dsp:nvSpPr>
        <dsp:cNvPr id="0" name=""/>
        <dsp:cNvSpPr/>
      </dsp:nvSpPr>
      <dsp:spPr>
        <a:xfrm>
          <a:off x="833770" y="4177709"/>
          <a:ext cx="1510302" cy="15103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noProof="0" dirty="0"/>
            <a:t>Cloud </a:t>
          </a:r>
          <a:r>
            <a:rPr lang="it-IT" sz="1800" kern="1200" noProof="0" dirty="0" err="1"/>
            <a:t>Utils</a:t>
          </a:r>
          <a:endParaRPr lang="it-IT" sz="1800" kern="1200" noProof="0" dirty="0"/>
        </a:p>
      </dsp:txBody>
      <dsp:txXfrm>
        <a:off x="1054949" y="4398888"/>
        <a:ext cx="1067944" cy="1067944"/>
      </dsp:txXfrm>
    </dsp:sp>
    <dsp:sp modelId="{D5701C68-F03C-4436-9486-774A9D90BCEF}">
      <dsp:nvSpPr>
        <dsp:cNvPr id="0" name=""/>
        <dsp:cNvSpPr/>
      </dsp:nvSpPr>
      <dsp:spPr>
        <a:xfrm>
          <a:off x="2421" y="1619080"/>
          <a:ext cx="1510302" cy="15103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noProof="0" dirty="0"/>
            <a:t>DB </a:t>
          </a:r>
          <a:r>
            <a:rPr lang="it-IT" sz="1800" kern="1200" noProof="0" dirty="0" err="1"/>
            <a:t>Utils</a:t>
          </a:r>
          <a:r>
            <a:rPr lang="it-IT" sz="1800" kern="1200" noProof="0" dirty="0"/>
            <a:t> (</a:t>
          </a:r>
          <a:r>
            <a:rPr lang="it-IT" sz="1800" kern="1200" noProof="0" dirty="0" err="1"/>
            <a:t>Mongo</a:t>
          </a:r>
          <a:r>
            <a:rPr lang="it-IT" sz="1800" kern="1200" noProof="0" dirty="0"/>
            <a:t>, MySQL, Oracle)</a:t>
          </a:r>
        </a:p>
      </dsp:txBody>
      <dsp:txXfrm>
        <a:off x="223600" y="1840259"/>
        <a:ext cx="1067944" cy="1067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0981C-86C8-43FD-BC46-531CFC0BB1F2}" type="datetimeFigureOut">
              <a:rPr lang="it-IT" smtClean="0"/>
              <a:t>20/06/2018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62376-2339-426F-A145-A1B603C317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412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D355-16BD-4E45-BD9A-5EA878CF7CBD}" type="datetimeFigureOut">
              <a:rPr lang="it-IT" smtClean="0"/>
              <a:t>20/06/2018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96" t="-16800" r="16796" b="16800"/>
          <a:stretch/>
        </p:blipFill>
        <p:spPr>
          <a:xfrm rot="20040000">
            <a:off x="4098330" y="2062730"/>
            <a:ext cx="6022800" cy="6128463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55576" y="5325015"/>
            <a:ext cx="252028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it-IT" altLang="it-IT" sz="1600" b="1" dirty="0">
                <a:solidFill>
                  <a:prstClr val="black"/>
                </a:solidFill>
                <a:latin typeface="Palatino Linotype"/>
                <a:cs typeface="Arial" charset="0"/>
              </a:rPr>
              <a:t>STUDENTI</a:t>
            </a:r>
            <a:br>
              <a:rPr lang="it-IT" altLang="it-IT" sz="1600" b="1" dirty="0">
                <a:solidFill>
                  <a:prstClr val="black"/>
                </a:solidFill>
                <a:latin typeface="Palatino Linotype"/>
                <a:cs typeface="Arial" charset="0"/>
              </a:rPr>
            </a:br>
            <a:r>
              <a:rPr lang="it-IT" altLang="it-IT" sz="1600" b="1" dirty="0">
                <a:solidFill>
                  <a:prstClr val="black"/>
                </a:solidFill>
                <a:latin typeface="Palatino Linotype"/>
                <a:cs typeface="Arial" charset="0"/>
              </a:rPr>
              <a:t>Ferretti, Gabbia, Iurlaro</a:t>
            </a:r>
            <a:br>
              <a:rPr lang="it-IT" altLang="it-IT" sz="1600" dirty="0">
                <a:solidFill>
                  <a:prstClr val="black"/>
                </a:solidFill>
                <a:latin typeface="Palatino Linotype"/>
                <a:cs typeface="Arial" charset="0"/>
              </a:rPr>
            </a:br>
            <a:endParaRPr lang="it-IT" altLang="it-IT" sz="1600" dirty="0">
              <a:solidFill>
                <a:prstClr val="black"/>
              </a:solidFill>
              <a:latin typeface="Palatino Linotype"/>
              <a:cs typeface="Arial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652120" y="6329803"/>
            <a:ext cx="3816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it-IT" altLang="it-IT" dirty="0">
                <a:solidFill>
                  <a:prstClr val="black"/>
                </a:solidFill>
                <a:latin typeface="Palatino Linotype"/>
                <a:cs typeface="Arial" charset="0"/>
              </a:rPr>
              <a:t>Anno Accademico 2017-18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49022" y="3429000"/>
            <a:ext cx="79928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Presentazione di progetto per Sentiment Analysis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con modelli di persistenza relazionale e a documento</a:t>
            </a:r>
            <a:br>
              <a:rPr lang="it-IT" altLang="it-IT" sz="2500" b="1" i="1" dirty="0">
                <a:solidFill>
                  <a:prstClr val="black"/>
                </a:solidFill>
                <a:latin typeface="Palatino Linotype"/>
                <a:cs typeface="Times New Roman" panose="02020603050405020304" pitchFamily="18" charset="0"/>
              </a:rPr>
            </a:br>
            <a:endParaRPr lang="it-IT" sz="2000" dirty="0">
              <a:solidFill>
                <a:prstClr val="black"/>
              </a:solidFill>
              <a:latin typeface="Palatino Linotype"/>
              <a:cs typeface="Arial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49022" y="1268760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UNIVERSIT</a:t>
            </a:r>
            <a:r>
              <a:rPr lang="it-IT" sz="25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À DEGLI STUDI DI TORINO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Times New Roman" panose="02020603050405020304" pitchFamily="18" charset="0"/>
              </a:rPr>
              <a:t>DIPARTIMENTO DI INFORMATICA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i="1" dirty="0">
                <a:solidFill>
                  <a:srgbClr val="9A0000"/>
                </a:solidFill>
                <a:latin typeface="Palatino Linotype"/>
                <a:cs typeface="Times New Roman" panose="02020603050405020304" pitchFamily="18" charset="0"/>
              </a:rPr>
              <a:t>Corso di Laurea Magistrale in Informatica</a:t>
            </a:r>
            <a:br>
              <a:rPr lang="it-IT" altLang="it-IT" sz="2500" b="1" i="1" dirty="0">
                <a:solidFill>
                  <a:prstClr val="black"/>
                </a:solidFill>
                <a:latin typeface="Palatino Linotype"/>
                <a:cs typeface="Times New Roman" panose="02020603050405020304" pitchFamily="18" charset="0"/>
              </a:rPr>
            </a:br>
            <a:endParaRPr lang="it-IT" sz="2000" i="1" dirty="0">
              <a:solidFill>
                <a:prstClr val="black"/>
              </a:solidFill>
              <a:latin typeface="Palatino Linotype"/>
              <a:cs typeface="Arial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74" y="182054"/>
            <a:ext cx="1067970" cy="10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01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D8EAA33-830E-448E-AA52-DFB6FB5A0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1" t="18685" r="65750" b="51842"/>
          <a:stretch/>
        </p:blipFill>
        <p:spPr>
          <a:xfrm>
            <a:off x="4288084" y="4908443"/>
            <a:ext cx="4873894" cy="194955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8CE509-F9F6-414F-A38C-61F602B56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50" t="6337" r="36950" b="58664"/>
          <a:stretch/>
        </p:blipFill>
        <p:spPr>
          <a:xfrm>
            <a:off x="0" y="812243"/>
            <a:ext cx="3967483" cy="235569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E57FF7-2283-4D97-A87B-4FD9FC8F3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37" t="44102" r="3926" b="35636"/>
          <a:stretch/>
        </p:blipFill>
        <p:spPr>
          <a:xfrm>
            <a:off x="4135256" y="955094"/>
            <a:ext cx="5008744" cy="14890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C102F1F-674A-4F61-8212-76D083B83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4" t="66312" r="5119" b="13426"/>
          <a:stretch/>
        </p:blipFill>
        <p:spPr>
          <a:xfrm>
            <a:off x="4856547" y="3665069"/>
            <a:ext cx="4305431" cy="127999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2A16CAF-5517-475E-A3A0-8ED4645E0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88" t="69996" r="37401" b="4216"/>
          <a:stretch/>
        </p:blipFill>
        <p:spPr>
          <a:xfrm>
            <a:off x="5075" y="4918340"/>
            <a:ext cx="4048498" cy="193966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50BCE45-1522-4D3C-BF8C-6BD7E697C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" t="55676" r="66536" b="18011"/>
          <a:stretch/>
        </p:blipFill>
        <p:spPr>
          <a:xfrm>
            <a:off x="0" y="3042441"/>
            <a:ext cx="4778247" cy="186600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0B590B-7192-407B-A5E7-EF6B1511E105}"/>
              </a:ext>
            </a:extLst>
          </p:cNvPr>
          <p:cNvSpPr txBox="1"/>
          <p:nvPr/>
        </p:nvSpPr>
        <p:spPr>
          <a:xfrm>
            <a:off x="-108520" y="329754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Librerie di utilità realizzate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1F47DFE-1DE2-4C0A-B814-DF2ABA8D8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63" t="15681" r="9437" b="64057"/>
          <a:stretch/>
        </p:blipFill>
        <p:spPr>
          <a:xfrm>
            <a:off x="6544724" y="2444180"/>
            <a:ext cx="2610594" cy="11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8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iconspng.com/uploads/abstract-brain-line-art-prismatic/abstract-brain-line-art-prismatic.png">
            <a:extLst>
              <a:ext uri="{FF2B5EF4-FFF2-40B4-BE49-F238E27FC236}">
                <a16:creationId xmlns:a16="http://schemas.microsoft.com/office/drawing/2014/main" id="{E57D0CA7-BC81-45B9-BE86-778CDE64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96752"/>
            <a:ext cx="5019650" cy="534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5F8C49C3-100D-4A1A-8184-8673422ECC9D}"/>
              </a:ext>
            </a:extLst>
          </p:cNvPr>
          <p:cNvSpPr txBox="1">
            <a:spLocks/>
          </p:cNvSpPr>
          <p:nvPr/>
        </p:nvSpPr>
        <p:spPr>
          <a:xfrm>
            <a:off x="-585215" y="210985"/>
            <a:ext cx="9429424" cy="985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Sentiment Analysis </a:t>
            </a:r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Results</a:t>
            </a:r>
            <a:endParaRPr 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F8C49C3-100D-4A1A-8184-8673422ECC9D}"/>
              </a:ext>
            </a:extLst>
          </p:cNvPr>
          <p:cNvSpPr txBox="1">
            <a:spLocks/>
          </p:cNvSpPr>
          <p:nvPr/>
        </p:nvSpPr>
        <p:spPr>
          <a:xfrm>
            <a:off x="6798471" y="3573016"/>
            <a:ext cx="2369101" cy="393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Resources</a:t>
            </a: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, </a:t>
            </a:r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Tweets</a:t>
            </a: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5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Stemmed</a:t>
            </a:r>
            <a:endParaRPr lang="it-IT" sz="25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5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Lemmatized</a:t>
            </a:r>
            <a:endParaRPr lang="it-IT" sz="25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5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None</a:t>
            </a: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 </a:t>
            </a:r>
          </a:p>
          <a:p>
            <a:pPr algn="l"/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ConScore</a:t>
            </a:r>
            <a:endParaRPr 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99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B00389E-F15A-454F-A7FA-B439E73ADD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62" y="1"/>
            <a:ext cx="6843232" cy="68579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838630A-43D4-4AC2-A3C6-9DE7B78107E3}"/>
              </a:ext>
            </a:extLst>
          </p:cNvPr>
          <p:cNvSpPr txBox="1"/>
          <p:nvPr/>
        </p:nvSpPr>
        <p:spPr>
          <a:xfrm>
            <a:off x="3331859" y="5996226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Anger’s</a:t>
            </a: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</a:t>
            </a:r>
            <a:b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Cloud</a:t>
            </a:r>
            <a:endParaRPr lang="it-IT" alt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Times New Roman" panose="02020603050405020304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F8C49C3-100D-4A1A-8184-8673422ECC9D}"/>
              </a:ext>
            </a:extLst>
          </p:cNvPr>
          <p:cNvSpPr txBox="1">
            <a:spLocks/>
          </p:cNvSpPr>
          <p:nvPr/>
        </p:nvSpPr>
        <p:spPr>
          <a:xfrm>
            <a:off x="6948265" y="188640"/>
            <a:ext cx="2088232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fuck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hate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loud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never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shit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ass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damn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ugh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fuckyou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annoying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pissed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9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1C726D3-4D65-468F-A892-CD8317744C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27"/>
            <a:ext cx="6721641" cy="673614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870006-0E24-4103-A88E-455EC6D6EB35}"/>
              </a:ext>
            </a:extLst>
          </p:cNvPr>
          <p:cNvSpPr txBox="1"/>
          <p:nvPr/>
        </p:nvSpPr>
        <p:spPr>
          <a:xfrm>
            <a:off x="3348372" y="5996226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Anticipation’s</a:t>
            </a:r>
            <a:b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Cloud</a:t>
            </a:r>
            <a:endParaRPr lang="it-IT" alt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Times New Roman" panose="02020603050405020304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F8C49C3-100D-4A1A-8184-8673422ECC9D}"/>
              </a:ext>
            </a:extLst>
          </p:cNvPr>
          <p:cNvSpPr txBox="1">
            <a:spLocks/>
          </p:cNvSpPr>
          <p:nvPr/>
        </p:nvSpPr>
        <p:spPr>
          <a:xfrm>
            <a:off x="6948264" y="260648"/>
            <a:ext cx="2369101" cy="306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need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really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talk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sleep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home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tomorrow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wish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miss</a:t>
            </a: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cantwait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excited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61E678-7C2E-45EE-AAEB-42AA4C553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28" y="-13522"/>
            <a:ext cx="6856726" cy="687152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D9FC9E-E2CD-4A1E-8048-FF11E25B8EE2}"/>
              </a:ext>
            </a:extLst>
          </p:cNvPr>
          <p:cNvSpPr txBox="1"/>
          <p:nvPr/>
        </p:nvSpPr>
        <p:spPr>
          <a:xfrm>
            <a:off x="3275856" y="5996226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Disgust’s</a:t>
            </a:r>
            <a:b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Cloud</a:t>
            </a:r>
            <a:endParaRPr lang="it-IT" alt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Times New Roman" panose="02020603050405020304" pitchFamily="18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F8C49C3-100D-4A1A-8184-8673422ECC9D}"/>
              </a:ext>
            </a:extLst>
          </p:cNvPr>
          <p:cNvSpPr txBox="1">
            <a:spLocks/>
          </p:cNvSpPr>
          <p:nvPr/>
        </p:nvSpPr>
        <p:spPr>
          <a:xfrm>
            <a:off x="6948264" y="5760"/>
            <a:ext cx="2369101" cy="306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back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trying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talk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hate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fuck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shit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work</a:t>
            </a: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bored</a:t>
            </a:r>
            <a:endParaRPr lang="it-IT" sz="2500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70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F61D24E-4804-430E-99DD-37E747B78B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" y="2478"/>
            <a:ext cx="6840760" cy="68555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72BB5E-49D7-4AD3-8E91-FBD18A43B3C0}"/>
              </a:ext>
            </a:extLst>
          </p:cNvPr>
          <p:cNvSpPr txBox="1"/>
          <p:nvPr/>
        </p:nvSpPr>
        <p:spPr>
          <a:xfrm>
            <a:off x="3347864" y="601175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Fear’s</a:t>
            </a:r>
            <a:b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Cloud</a:t>
            </a:r>
            <a:endParaRPr lang="it-IT" alt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Times New Roman" panose="02020603050405020304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F8C49C3-100D-4A1A-8184-8673422ECC9D}"/>
              </a:ext>
            </a:extLst>
          </p:cNvPr>
          <p:cNvSpPr txBox="1">
            <a:spLocks/>
          </p:cNvSpPr>
          <p:nvPr/>
        </p:nvSpPr>
        <p:spPr>
          <a:xfrm>
            <a:off x="7020272" y="393489"/>
            <a:ext cx="2369101" cy="306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work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never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girl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hope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time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tomorrow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shit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wish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bad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awkward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50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AA2EA35-F4D4-4CC5-AE28-AD99A8B1C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4" y="0"/>
            <a:ext cx="6843234" cy="6858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3A9E4C-C995-435C-BE30-0B1085EE50E7}"/>
              </a:ext>
            </a:extLst>
          </p:cNvPr>
          <p:cNvSpPr txBox="1"/>
          <p:nvPr/>
        </p:nvSpPr>
        <p:spPr>
          <a:xfrm>
            <a:off x="3203848" y="6021288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Joy’s</a:t>
            </a:r>
            <a:b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Cloud</a:t>
            </a:r>
            <a:endParaRPr lang="it-IT" alt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Times New Roman" panose="02020603050405020304" pitchFamily="18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F8C49C3-100D-4A1A-8184-8673422ECC9D}"/>
              </a:ext>
            </a:extLst>
          </p:cNvPr>
          <p:cNvSpPr txBox="1">
            <a:spLocks/>
          </p:cNvSpPr>
          <p:nvPr/>
        </p:nvSpPr>
        <p:spPr>
          <a:xfrm>
            <a:off x="7020272" y="352737"/>
            <a:ext cx="2369101" cy="306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love</a:t>
            </a: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happy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good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thanks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laughing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pretty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right</a:t>
            </a: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weekend</a:t>
            </a: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#love</a:t>
            </a: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6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48D9FFB-D823-4B5D-888E-6644F7783D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3305" cy="68680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41E0E1C-C17C-4D59-BFB3-B8B28B4B3A6D}"/>
              </a:ext>
            </a:extLst>
          </p:cNvPr>
          <p:cNvSpPr txBox="1"/>
          <p:nvPr/>
        </p:nvSpPr>
        <p:spPr>
          <a:xfrm>
            <a:off x="3347864" y="6016032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Sadness’s</a:t>
            </a:r>
            <a:b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Cloud</a:t>
            </a:r>
            <a:endParaRPr lang="it-IT" alt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Times New Roman" panose="02020603050405020304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F8C49C3-100D-4A1A-8184-8673422ECC9D}"/>
              </a:ext>
            </a:extLst>
          </p:cNvPr>
          <p:cNvSpPr txBox="1">
            <a:spLocks/>
          </p:cNvSpPr>
          <p:nvPr/>
        </p:nvSpPr>
        <p:spPr>
          <a:xfrm>
            <a:off x="7020272" y="548680"/>
            <a:ext cx="2369101" cy="306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miss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want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know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hate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sleep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wish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need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sad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sadtweet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fml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sadtweet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1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F291495-60E0-46FA-A608-6098CF4751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43233" cy="68579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B703B5-0484-4EAE-9626-4D7C562615E4}"/>
              </a:ext>
            </a:extLst>
          </p:cNvPr>
          <p:cNvSpPr txBox="1"/>
          <p:nvPr/>
        </p:nvSpPr>
        <p:spPr>
          <a:xfrm>
            <a:off x="3436364" y="5978536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Surprise’s</a:t>
            </a:r>
            <a:b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Cloud</a:t>
            </a:r>
            <a:endParaRPr lang="it-IT" alt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Times New Roman" panose="02020603050405020304" pitchFamily="18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F8C49C3-100D-4A1A-8184-8673422ECC9D}"/>
              </a:ext>
            </a:extLst>
          </p:cNvPr>
          <p:cNvSpPr txBox="1">
            <a:spLocks/>
          </p:cNvSpPr>
          <p:nvPr/>
        </p:nvSpPr>
        <p:spPr>
          <a:xfrm>
            <a:off x="7020272" y="260648"/>
            <a:ext cx="2369101" cy="306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fuck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bitch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believe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love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god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crazy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omg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#wow</a:t>
            </a: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weird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#random</a:t>
            </a: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</a:t>
            </a:r>
            <a:r>
              <a:rPr lang="it-IT" sz="2500" dirty="0" err="1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wtf</a:t>
            </a:r>
            <a:endParaRPr lang="it-IT" sz="2500" dirty="0">
              <a:solidFill>
                <a:srgbClr val="C00000"/>
              </a:solidFill>
              <a:latin typeface="Palatino Linotype"/>
              <a:cs typeface="Times New Roman" panose="02020603050405020304" pitchFamily="18" charset="0"/>
            </a:endParaRP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94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B83DB2F-9D58-44CB-987D-78106BF083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0"/>
            <a:ext cx="6840759" cy="685552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CC7386-C956-4D38-999A-B9BB6F281898}"/>
              </a:ext>
            </a:extLst>
          </p:cNvPr>
          <p:cNvSpPr txBox="1"/>
          <p:nvPr/>
        </p:nvSpPr>
        <p:spPr>
          <a:xfrm>
            <a:off x="3203848" y="601175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5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Trust’s</a:t>
            </a:r>
            <a:b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Cloud</a:t>
            </a:r>
            <a:endParaRPr lang="it-IT" alt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Times New Roman" panose="02020603050405020304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F8C49C3-100D-4A1A-8184-8673422ECC9D}"/>
              </a:ext>
            </a:extLst>
          </p:cNvPr>
          <p:cNvSpPr txBox="1">
            <a:spLocks/>
          </p:cNvSpPr>
          <p:nvPr/>
        </p:nvSpPr>
        <p:spPr>
          <a:xfrm>
            <a:off x="6948264" y="358800"/>
            <a:ext cx="2369101" cy="3068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love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birthday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good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best</a:t>
            </a: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happy</a:t>
            </a: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laughing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 err="1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bight</a:t>
            </a:r>
            <a:endParaRPr lang="it-IT" sz="2500" dirty="0">
              <a:solidFill>
                <a:srgbClr val="FF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baby</a:t>
            </a:r>
          </a:p>
          <a:p>
            <a:pPr algn="l"/>
            <a:r>
              <a:rPr lang="it-IT" sz="2500" dirty="0">
                <a:solidFill>
                  <a:srgbClr val="FF0000"/>
                </a:solidFill>
                <a:latin typeface="Palatino Linotype"/>
                <a:ea typeface="+mn-ea"/>
                <a:cs typeface="Times New Roman" panose="02020603050405020304" pitchFamily="18" charset="0"/>
              </a:rPr>
              <a:t>beautiful</a:t>
            </a:r>
          </a:p>
          <a:p>
            <a:pPr algn="l"/>
            <a:r>
              <a:rPr lang="it-IT" sz="2500" dirty="0">
                <a:solidFill>
                  <a:srgbClr val="C00000"/>
                </a:solidFill>
                <a:latin typeface="Palatino Linotype"/>
                <a:cs typeface="Times New Roman" panose="02020603050405020304" pitchFamily="18" charset="0"/>
              </a:rPr>
              <a:t>#love</a:t>
            </a: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  <a:p>
            <a:pPr algn="l"/>
            <a:endParaRPr lang="it-IT" sz="2500" b="1" dirty="0">
              <a:solidFill>
                <a:srgbClr val="C00000"/>
              </a:solidFill>
              <a:latin typeface="Palatino Linotype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5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2F8391E-049A-4542-A44C-3306B1AE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" y="1772816"/>
            <a:ext cx="9065461" cy="350645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9628F4-4699-4AD8-8AC3-8B39B113A760}"/>
              </a:ext>
            </a:extLst>
          </p:cNvPr>
          <p:cNvSpPr txBox="1"/>
          <p:nvPr/>
        </p:nvSpPr>
        <p:spPr>
          <a:xfrm>
            <a:off x="0" y="315233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Flusso delle operazioni svolte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- </a:t>
            </a:r>
            <a:r>
              <a:rPr lang="it-IT" altLang="it-IT" sz="25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cleaning</a:t>
            </a:r>
            <a:r>
              <a:rPr lang="it-IT" altLang="it-IT" sz="25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of </a:t>
            </a:r>
            <a:r>
              <a:rPr lang="it-IT" altLang="it-IT" sz="25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resources</a:t>
            </a:r>
            <a:endParaRPr lang="it-IT" altLang="it-IT" sz="2500" b="1" i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C9B5A8F-3284-46FF-9121-BEE75543949B}"/>
              </a:ext>
            </a:extLst>
          </p:cNvPr>
          <p:cNvSpPr txBox="1"/>
          <p:nvPr/>
        </p:nvSpPr>
        <p:spPr>
          <a:xfrm>
            <a:off x="68342" y="5445224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 i="1" dirty="0">
                <a:latin typeface="Palatino Linotype"/>
                <a:cs typeface="Times New Roman" panose="02020603050405020304" pitchFamily="18" charset="0"/>
              </a:rPr>
              <a:t>Queste operazioni non modificano i file sorgente, ma salvano i risultati in un </a:t>
            </a:r>
            <a:r>
              <a:rPr lang="it-IT" altLang="it-IT" b="1" i="1" dirty="0" err="1">
                <a:latin typeface="Palatino Linotype"/>
                <a:cs typeface="Times New Roman" panose="02020603050405020304" pitchFamily="18" charset="0"/>
              </a:rPr>
              <a:t>path</a:t>
            </a:r>
            <a:r>
              <a:rPr lang="it-IT" altLang="it-IT" b="1" i="1" dirty="0">
                <a:latin typeface="Palatino Linotype"/>
                <a:cs typeface="Times New Roman" panose="02020603050405020304" pitchFamily="18" charset="0"/>
              </a:rPr>
              <a:t> creato dinamicamente e appositamente per gestirli.</a:t>
            </a:r>
            <a:endParaRPr lang="it-IT" sz="1400" i="1" dirty="0">
              <a:latin typeface="Palatino Linotype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13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9628F4-4699-4AD8-8AC3-8B39B113A760}"/>
              </a:ext>
            </a:extLst>
          </p:cNvPr>
          <p:cNvSpPr txBox="1"/>
          <p:nvPr/>
        </p:nvSpPr>
        <p:spPr>
          <a:xfrm>
            <a:off x="0" y="548680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Struttura dati adottata </a:t>
            </a:r>
            <a:endParaRPr lang="it-IT" altLang="it-IT" sz="25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CAF2554-662A-45FB-956F-BA223DB0C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0" y="1412776"/>
            <a:ext cx="6969200" cy="43045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4959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9628F4-4699-4AD8-8AC3-8B39B113A760}"/>
              </a:ext>
            </a:extLst>
          </p:cNvPr>
          <p:cNvSpPr txBox="1"/>
          <p:nvPr/>
        </p:nvSpPr>
        <p:spPr>
          <a:xfrm>
            <a:off x="-108520" y="44044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Flusso delle operazioni svolte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- </a:t>
            </a:r>
            <a:r>
              <a:rPr lang="it-IT" altLang="it-IT" sz="25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</a:t>
            </a:r>
            <a:r>
              <a:rPr lang="it-IT" altLang="it-IT" sz="25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generation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E422F12-06A9-48A5-8F00-DFC2967E64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" b="5533"/>
          <a:stretch/>
        </p:blipFill>
        <p:spPr>
          <a:xfrm>
            <a:off x="0" y="980728"/>
            <a:ext cx="9144000" cy="56166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80473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0C3D97-6237-4821-A89A-70162D11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Elenco mappe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8AAC17-44C7-46C9-846C-ACC9953C0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Resource </a:t>
            </a: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b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mappa, per ogni sentimento, le parole presenti nelle risorse lessicali con la loro frequenza in ogni risorsa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B22042-CC38-489D-A7E5-BCC033D65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2116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Tweet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Sentiment </a:t>
            </a: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b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mappa, per ogni sentimento, i file presenti per quel sentimento con il numero di parole in quel file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CCE6146-6855-4C80-A72C-D06F80FD9844}"/>
              </a:ext>
            </a:extLst>
          </p:cNvPr>
          <p:cNvSpPr txBox="1">
            <a:spLocks/>
          </p:cNvSpPr>
          <p:nvPr/>
        </p:nvSpPr>
        <p:spPr>
          <a:xfrm>
            <a:off x="457200" y="3717032"/>
            <a:ext cx="41148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Percentage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</a:t>
            </a: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Resources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</a:t>
            </a: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Occurrences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itchFamily="34" charset="0"/>
              <a:buNone/>
            </a:pPr>
            <a:br>
              <a:rPr lang="it-IT" sz="2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21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mappa le parole presenti nelle risorse lessicali con la loro frequenza in ogni dataset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5A5E07A0-80E1-46BB-9DE7-F7CFBB4ACCF6}"/>
              </a:ext>
            </a:extLst>
          </p:cNvPr>
          <p:cNvSpPr txBox="1">
            <a:spLocks/>
          </p:cNvSpPr>
          <p:nvPr/>
        </p:nvSpPr>
        <p:spPr>
          <a:xfrm>
            <a:off x="4584514" y="3717032"/>
            <a:ext cx="4235958" cy="2232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Percentage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</a:t>
            </a: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Tweet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</a:t>
            </a: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Occurrences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br>
              <a:rPr lang="it-IT" sz="2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23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mappa, per ogni sentimento, le parole presenti nei dataset con il numero di parole in quel dataset  e con la loro frequenza per ogni dataset</a:t>
            </a:r>
          </a:p>
          <a:p>
            <a:pPr marL="0" indent="0">
              <a:buFont typeface="Arial" pitchFamily="34" charset="0"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958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0C3D97-6237-4821-A89A-70162D11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ea typeface="+mn-ea"/>
                <a:cs typeface="Times New Roman" panose="02020603050405020304" pitchFamily="18" charset="0"/>
              </a:rPr>
              <a:t>Elenco mappe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8AAC17-44C7-46C9-846C-ACC9953C0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Hashtag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</a:t>
            </a: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b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mappa, per ogni sentimento, gli </a:t>
            </a:r>
            <a:r>
              <a:rPr lang="it-IT" sz="19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hashtag</a:t>
            </a:r>
            <a: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presenti nei </a:t>
            </a:r>
            <a:r>
              <a:rPr lang="it-IT" sz="19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dataset</a:t>
            </a:r>
            <a: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con la loro frequenza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B22042-CC38-489D-A7E5-BCC033D65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2116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Emoji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</a:t>
            </a: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b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mappa, per ogni sentimento, le </a:t>
            </a:r>
            <a:r>
              <a:rPr lang="it-IT" sz="19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emoji</a:t>
            </a:r>
            <a: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presenti per quel sentimento  con la loro frequenza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43E84DF-6D84-4571-A624-0E0A662D295D}"/>
              </a:ext>
            </a:extLst>
          </p:cNvPr>
          <p:cNvSpPr txBox="1">
            <a:spLocks/>
          </p:cNvSpPr>
          <p:nvPr/>
        </p:nvSpPr>
        <p:spPr>
          <a:xfrm>
            <a:off x="609600" y="4149080"/>
            <a:ext cx="4038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Pos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/</a:t>
            </a: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Neg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</a:t>
            </a:r>
            <a:r>
              <a:rPr lang="it-IT" sz="29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</a:t>
            </a:r>
            <a:r>
              <a:rPr lang="it-IT" sz="29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itchFamily="34" charset="0"/>
              <a:buNone/>
            </a:pPr>
            <a:b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</a:br>
            <a:r>
              <a:rPr lang="it-IT" sz="19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mappa, per ogni sentimento, la frequenza di emoticon positive o negative presenti nei rispettivi dataset</a:t>
            </a:r>
          </a:p>
        </p:txBody>
      </p:sp>
    </p:spTree>
    <p:extLst>
      <p:ext uri="{BB962C8B-B14F-4D97-AF65-F5344CB8AC3E}">
        <p14:creationId xmlns:p14="http://schemas.microsoft.com/office/powerpoint/2010/main" val="266802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9628F4-4699-4AD8-8AC3-8B39B113A760}"/>
              </a:ext>
            </a:extLst>
          </p:cNvPr>
          <p:cNvSpPr txBox="1"/>
          <p:nvPr/>
        </p:nvSpPr>
        <p:spPr>
          <a:xfrm>
            <a:off x="-108520" y="116632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Flusso delle operazioni svolte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- </a:t>
            </a:r>
            <a:r>
              <a:rPr lang="it-IT" altLang="it-IT" sz="25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filling</a:t>
            </a:r>
            <a:r>
              <a:rPr lang="it-IT" altLang="it-IT" sz="25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</a:t>
            </a:r>
            <a:r>
              <a:rPr lang="it-IT" altLang="it-IT" sz="25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databases</a:t>
            </a:r>
            <a:endParaRPr lang="it-IT" altLang="it-IT" sz="2500" b="1" i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/>
              <a:cs typeface="Times New Roman" panose="020206030504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5281B5A-D9B3-4B7F-BDD4-03544DC70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" r="-52" b="5890"/>
          <a:stretch/>
        </p:blipFill>
        <p:spPr>
          <a:xfrm>
            <a:off x="720993" y="1052736"/>
            <a:ext cx="7484974" cy="56166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92296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9628F4-4699-4AD8-8AC3-8B39B113A760}"/>
              </a:ext>
            </a:extLst>
          </p:cNvPr>
          <p:cNvSpPr txBox="1"/>
          <p:nvPr/>
        </p:nvSpPr>
        <p:spPr>
          <a:xfrm>
            <a:off x="-108520" y="116632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Flusso delle operazioni svolte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- cloud </a:t>
            </a:r>
            <a:r>
              <a:rPr lang="it-IT" altLang="it-IT" sz="2500" b="1" i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map</a:t>
            </a:r>
            <a:r>
              <a:rPr lang="it-IT" altLang="it-IT" sz="2500" b="1" i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 generation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75B1205-176F-44E1-A2F5-5649DA2C1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952625"/>
            <a:ext cx="8191500" cy="295275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63223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0B590B-7192-407B-A5E7-EF6B1511E105}"/>
              </a:ext>
            </a:extLst>
          </p:cNvPr>
          <p:cNvSpPr txBox="1"/>
          <p:nvPr/>
        </p:nvSpPr>
        <p:spPr>
          <a:xfrm>
            <a:off x="-108520" y="329754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25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  <a:cs typeface="Times New Roman" panose="02020603050405020304" pitchFamily="18" charset="0"/>
              </a:rPr>
              <a:t>Librerie di utilità realizzate</a:t>
            </a:r>
          </a:p>
        </p:txBody>
      </p:sp>
      <p:graphicFrame>
        <p:nvGraphicFramePr>
          <p:cNvPr id="12" name="Segnaposto contenuto 4" descr="Il circolare radiale mostra la relazione tra 3 attività in un gruppo">
            <a:extLst>
              <a:ext uri="{FF2B5EF4-FFF2-40B4-BE49-F238E27FC236}">
                <a16:creationId xmlns:a16="http://schemas.microsoft.com/office/drawing/2014/main" id="{923EA3B2-53D4-49B2-BB2E-64E64F9136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074849"/>
              </p:ext>
            </p:extLst>
          </p:nvPr>
        </p:nvGraphicFramePr>
        <p:xfrm>
          <a:off x="1529408" y="868898"/>
          <a:ext cx="5868144" cy="5763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01946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262</Words>
  <Application>Microsoft Office PowerPoint</Application>
  <PresentationFormat>Presentazione su schermo (4:3)</PresentationFormat>
  <Paragraphs>137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Arial</vt:lpstr>
      <vt:lpstr>Calibri</vt:lpstr>
      <vt:lpstr>Palatino Linotype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Elenco mappe</vt:lpstr>
      <vt:lpstr>Elenco mappe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enzo</dc:creator>
  <cp:lastModifiedBy>Cesare Iurlaro</cp:lastModifiedBy>
  <cp:revision>444</cp:revision>
  <dcterms:created xsi:type="dcterms:W3CDTF">2017-11-30T10:38:34Z</dcterms:created>
  <dcterms:modified xsi:type="dcterms:W3CDTF">2018-06-20T14:35:32Z</dcterms:modified>
</cp:coreProperties>
</file>